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1" r:id="rId7"/>
    <p:sldId id="263" r:id="rId8"/>
    <p:sldId id="265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jpg>
</file>

<file path=ppt/media/image3.jpg>
</file>

<file path=ppt/media/image4.jpg>
</file>

<file path=ppt/media/image5.jpg>
</file>

<file path=ppt/media/image6.jp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CD8C88-95A5-4058-A078-32B156111A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7B06888-1496-4286-BC21-9068CF44CB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7AB535C-5C74-49DD-AE09-BD54923F1B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CE76D-6535-46B4-B2D8-A1BF0A112E26}" type="datetimeFigureOut">
              <a:rPr lang="zh-CN" altLang="en-US" smtClean="0"/>
              <a:t>2020/8/24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8A35C97-5A1B-4870-B816-B43BFBD0E9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A1A70EA-0BED-479C-A1F0-627B08894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A4C2F-6421-483A-85D8-B43AEB6D1A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60208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08EA5E-F14D-488C-AE2D-2DBECEB18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3E3DDBF-288C-4C28-B70A-79F3D0A52E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B997CE7-4DB4-4D65-ADA0-F98A0C4734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CE76D-6535-46B4-B2D8-A1BF0A112E26}" type="datetimeFigureOut">
              <a:rPr lang="zh-CN" altLang="en-US" smtClean="0"/>
              <a:t>2020/8/24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A674128-6004-4807-9878-F87C8294BC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CECBB8-1D19-4339-9261-DF15D93AD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A4C2F-6421-483A-85D8-B43AEB6D1A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77247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8FDFBFF-D906-4722-BFDE-85A3337B92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879EFD4-1C67-41BD-A927-EA569D961D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3B4BE24-5719-41CD-87EA-D04D9FF856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CE76D-6535-46B4-B2D8-A1BF0A112E26}" type="datetimeFigureOut">
              <a:rPr lang="zh-CN" altLang="en-US" smtClean="0"/>
              <a:t>2020/8/24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AD85BE6-C516-4778-ADD0-A3D7E501F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C9748F5-AEC4-4863-9462-FE42FE9BF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A4C2F-6421-483A-85D8-B43AEB6D1A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06661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3410499-BB8B-486A-A63D-6132C22F84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CF94A74-2513-4882-A3B8-93BF597246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42EF15D-D541-4429-ACAB-E7E261AE7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CE76D-6535-46B4-B2D8-A1BF0A112E26}" type="datetimeFigureOut">
              <a:rPr lang="zh-CN" altLang="en-US" smtClean="0"/>
              <a:t>2020/8/24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2DECBA2-941D-4D38-86ED-35BF79B5D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EEF182D-CDA1-447E-8FE1-1303ADDF2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A4C2F-6421-483A-85D8-B43AEB6D1A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77735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3330D6-674E-4073-8927-44D43E529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5660DC1-D327-4DD8-A393-ECE15E2196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DABD62B-45E8-40E9-89A4-ED1D14AD5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CE76D-6535-46B4-B2D8-A1BF0A112E26}" type="datetimeFigureOut">
              <a:rPr lang="zh-CN" altLang="en-US" smtClean="0"/>
              <a:t>2020/8/24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57A9414-D284-44A3-A314-8B5F60DDD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77A046C-E0EC-482F-87F7-18CD7E7B6F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A4C2F-6421-483A-85D8-B43AEB6D1A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59305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8BB79E8-756B-41C8-AB49-F0884AB58E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810CB40-D120-4CE0-A27C-71FB99ED9D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B5B0188-AFA5-4185-BE18-47B10B0861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D67EE7B-95DC-46AE-909B-EF8F144FCC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CE76D-6535-46B4-B2D8-A1BF0A112E26}" type="datetimeFigureOut">
              <a:rPr lang="zh-CN" altLang="en-US" smtClean="0"/>
              <a:t>2020/8/24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7B44BE5-77CC-4885-A392-88A244783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D879564-AFF0-465F-98B4-00B3E3BC1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A4C2F-6421-483A-85D8-B43AEB6D1A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09260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D0F6C2-63AA-48CC-B047-ED9DB64EB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E3488ED-95F9-4C34-95A2-598B04D9D5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A66107B-365F-4768-8AB0-6E04388161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B34C1FF-552A-4E27-A17C-8BB6927334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1DD70D6-E1DC-4D45-BB54-390406AA9F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FDB8059-DE1C-4F82-B489-B2093511F1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CE76D-6535-46B4-B2D8-A1BF0A112E26}" type="datetimeFigureOut">
              <a:rPr lang="zh-CN" altLang="en-US" smtClean="0"/>
              <a:t>2020/8/24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0606892-D352-4A7D-BCEC-BD88F8265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F6DFB29-9CC6-4798-BF45-2963021A3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A4C2F-6421-483A-85D8-B43AEB6D1A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94851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91E206E-A02A-4453-83BD-A9C3A9638E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0BB6BF3-D1D4-447F-BD12-116EA9CC7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CE76D-6535-46B4-B2D8-A1BF0A112E26}" type="datetimeFigureOut">
              <a:rPr lang="zh-CN" altLang="en-US" smtClean="0"/>
              <a:t>2020/8/24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044EEAC-9D21-41E6-89AF-628F9CAD9D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9661F17-887C-4145-B6A3-6230D87009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A4C2F-6421-483A-85D8-B43AEB6D1A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01325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2F9084A-FF94-461E-9B5F-5F6AE4D37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CE76D-6535-46B4-B2D8-A1BF0A112E26}" type="datetimeFigureOut">
              <a:rPr lang="zh-CN" altLang="en-US" smtClean="0"/>
              <a:t>2020/8/24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78CF3B6-20DF-4C78-9719-E6ED439DF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95684D2-5544-4520-95DC-2A1052EAE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A4C2F-6421-483A-85D8-B43AEB6D1A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5267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C69C1AA-8B70-41B8-8E4E-6A8422C18E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732EA34-9875-428E-8BCE-6CD730D1CE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DBB351A-D497-4577-AFE2-0AEE85E24A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075F9E6-118C-4504-88E8-2676AF772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CE76D-6535-46B4-B2D8-A1BF0A112E26}" type="datetimeFigureOut">
              <a:rPr lang="zh-CN" altLang="en-US" smtClean="0"/>
              <a:t>2020/8/24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CAFC8B0-0822-4D91-81DF-2B2D37844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915C5E9-3182-406A-A005-8A8A7953C2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A4C2F-6421-483A-85D8-B43AEB6D1A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72646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119144-DD16-4586-B153-D52253943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7A5A74E1-6226-4958-9BAF-FA8F61F3F8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41FAEC0-798C-4985-A5FF-EE4A5BCFE2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EA27D8B-A4C1-4D5D-85E6-6A94F9F30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CE76D-6535-46B4-B2D8-A1BF0A112E26}" type="datetimeFigureOut">
              <a:rPr lang="zh-CN" altLang="en-US" smtClean="0"/>
              <a:t>2020/8/24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B4BA6EF-1630-4975-9B0E-34262E317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608E3AC-BFAB-4E8B-88BC-BE37DF327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A4C2F-6421-483A-85D8-B43AEB6D1A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09541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19EF7C3-5F42-4BF2-AE04-7CDA310156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10975C1-2316-411A-B71B-9253DC44B1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16C9BBB-AFE5-454C-87D4-B33E1D9979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8CE76D-6535-46B4-B2D8-A1BF0A112E26}" type="datetimeFigureOut">
              <a:rPr lang="zh-CN" altLang="en-US" smtClean="0"/>
              <a:t>2020/8/24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4FF189D-4D93-44CE-AB36-9CC50EC338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5F713F5-A1A8-4626-AAA5-858284FC5A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3A4C2F-6421-483A-85D8-B43AEB6D1A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33938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E3FBE6E5-FC7D-423A-9DE5-977D882D0394}"/>
              </a:ext>
            </a:extLst>
          </p:cNvPr>
          <p:cNvSpPr txBox="1"/>
          <p:nvPr/>
        </p:nvSpPr>
        <p:spPr>
          <a:xfrm>
            <a:off x="3814439" y="2875002"/>
            <a:ext cx="4619347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压痕孔径图像测量汇报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汇报人：石俊杰</a:t>
            </a:r>
          </a:p>
        </p:txBody>
      </p:sp>
    </p:spTree>
    <p:extLst>
      <p:ext uri="{BB962C8B-B14F-4D97-AF65-F5344CB8AC3E}">
        <p14:creationId xmlns:p14="http://schemas.microsoft.com/office/powerpoint/2010/main" val="34592846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FDE75D30-7021-4314-B198-CCC79FB7167C}"/>
              </a:ext>
            </a:extLst>
          </p:cNvPr>
          <p:cNvSpPr txBox="1"/>
          <p:nvPr/>
        </p:nvSpPr>
        <p:spPr>
          <a:xfrm>
            <a:off x="2227648" y="1651524"/>
            <a:ext cx="5486400" cy="2959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硬件设施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标定流程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测量流程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测试结果以及精度</a:t>
            </a:r>
          </a:p>
        </p:txBody>
      </p:sp>
    </p:spTree>
    <p:extLst>
      <p:ext uri="{BB962C8B-B14F-4D97-AF65-F5344CB8AC3E}">
        <p14:creationId xmlns:p14="http://schemas.microsoft.com/office/powerpoint/2010/main" val="32212354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67F9E1B4-1A1E-4C69-8D4B-98AB4210AA7E}"/>
              </a:ext>
            </a:extLst>
          </p:cNvPr>
          <p:cNvSpPr txBox="1"/>
          <p:nvPr/>
        </p:nvSpPr>
        <p:spPr>
          <a:xfrm>
            <a:off x="504548" y="245800"/>
            <a:ext cx="27875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硬件设施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5230924-B1A6-4426-AAF2-516A96DB76EF}"/>
              </a:ext>
            </a:extLst>
          </p:cNvPr>
          <p:cNvSpPr txBox="1"/>
          <p:nvPr/>
        </p:nvSpPr>
        <p:spPr>
          <a:xfrm>
            <a:off x="6096000" y="4062951"/>
            <a:ext cx="4956699" cy="2240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显微镜具体参数：</a:t>
            </a:r>
            <a:endParaRPr lang="en-US" altLang="zh-CN" sz="2400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目镜</a:t>
            </a:r>
            <a:r>
              <a:rPr lang="en-US" altLang="zh-CN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-CCD</a:t>
            </a:r>
            <a:r>
              <a:rPr lang="zh-CN" altLang="en-US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放大倍数：</a:t>
            </a:r>
            <a:r>
              <a:rPr lang="en-US" altLang="zh-CN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72.5</a:t>
            </a:r>
            <a:r>
              <a:rPr lang="zh-CN" altLang="en-US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倍</a:t>
            </a:r>
            <a:endParaRPr lang="en-US" altLang="zh-CN" sz="24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物镜</a:t>
            </a:r>
            <a:r>
              <a:rPr lang="en-US" altLang="zh-CN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-</a:t>
            </a:r>
            <a:r>
              <a:rPr lang="zh-CN" altLang="en-US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光学放大倍数：</a:t>
            </a:r>
            <a:r>
              <a:rPr lang="en-US" altLang="zh-CN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0.7-4.5</a:t>
            </a:r>
            <a:r>
              <a:rPr lang="zh-CN" altLang="en-US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倍可调</a:t>
            </a:r>
            <a:endParaRPr lang="en-US" altLang="zh-CN" sz="24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工作距离：</a:t>
            </a:r>
            <a:r>
              <a:rPr lang="en-US" altLang="zh-CN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95mm</a:t>
            </a:r>
            <a:endParaRPr lang="zh-CN" altLang="en-US" sz="24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7E58AB6-458D-4165-B9FC-C93E8FEF3A0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634"/>
          <a:stretch/>
        </p:blipFill>
        <p:spPr>
          <a:xfrm>
            <a:off x="1585867" y="894981"/>
            <a:ext cx="3143250" cy="5717219"/>
          </a:xfrm>
          <a:prstGeom prst="rect">
            <a:avLst/>
          </a:prstGeom>
        </p:spPr>
      </p:pic>
      <p:sp>
        <p:nvSpPr>
          <p:cNvPr id="2" name="矩形: 圆角 1">
            <a:extLst>
              <a:ext uri="{FF2B5EF4-FFF2-40B4-BE49-F238E27FC236}">
                <a16:creationId xmlns:a16="http://schemas.microsoft.com/office/drawing/2014/main" id="{98E33C8C-490C-4569-80A4-73DECA750D85}"/>
              </a:ext>
            </a:extLst>
          </p:cNvPr>
          <p:cNvSpPr/>
          <p:nvPr/>
        </p:nvSpPr>
        <p:spPr>
          <a:xfrm>
            <a:off x="8299143" y="164750"/>
            <a:ext cx="1201445" cy="66582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华文细黑" panose="02010600040101010101" pitchFamily="2" charset="-122"/>
                <a:ea typeface="华文细黑" panose="02010600040101010101" pitchFamily="2" charset="-122"/>
              </a:rPr>
              <a:t>相机标定</a:t>
            </a: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790ACDD6-714A-49F1-9545-E83990B7BE9E}"/>
              </a:ext>
            </a:extLst>
          </p:cNvPr>
          <p:cNvSpPr/>
          <p:nvPr/>
        </p:nvSpPr>
        <p:spPr>
          <a:xfrm>
            <a:off x="8299142" y="1245237"/>
            <a:ext cx="1201445" cy="66582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华文细黑" panose="02010600040101010101" pitchFamily="2" charset="-122"/>
                <a:ea typeface="华文细黑" panose="02010600040101010101" pitchFamily="2" charset="-122"/>
              </a:rPr>
              <a:t>参数标定</a:t>
            </a: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522D9180-A824-4263-B09D-BF7DEC6E86B1}"/>
              </a:ext>
            </a:extLst>
          </p:cNvPr>
          <p:cNvSpPr/>
          <p:nvPr/>
        </p:nvSpPr>
        <p:spPr>
          <a:xfrm>
            <a:off x="8299142" y="2325724"/>
            <a:ext cx="1201445" cy="66582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华文细黑" panose="02010600040101010101" pitchFamily="2" charset="-122"/>
                <a:ea typeface="华文细黑" panose="02010600040101010101" pitchFamily="2" charset="-122"/>
              </a:rPr>
              <a:t>测量孔径</a:t>
            </a:r>
          </a:p>
        </p:txBody>
      </p: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7E5F4CD3-27D9-46E5-8B72-B4455339F384}"/>
              </a:ext>
            </a:extLst>
          </p:cNvPr>
          <p:cNvCxnSpPr>
            <a:stCxn id="2" idx="2"/>
            <a:endCxn id="7" idx="0"/>
          </p:cNvCxnSpPr>
          <p:nvPr/>
        </p:nvCxnSpPr>
        <p:spPr>
          <a:xfrm flipH="1">
            <a:off x="8899865" y="830575"/>
            <a:ext cx="1" cy="41466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8C484C21-5347-40EB-B130-CDDA7D5C3C0E}"/>
              </a:ext>
            </a:extLst>
          </p:cNvPr>
          <p:cNvCxnSpPr>
            <a:stCxn id="7" idx="2"/>
            <a:endCxn id="8" idx="0"/>
          </p:cNvCxnSpPr>
          <p:nvPr/>
        </p:nvCxnSpPr>
        <p:spPr>
          <a:xfrm>
            <a:off x="8899865" y="1911062"/>
            <a:ext cx="0" cy="41466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373E9802-1853-4F30-AE4B-A113C74C81F2}"/>
              </a:ext>
            </a:extLst>
          </p:cNvPr>
          <p:cNvSpPr/>
          <p:nvPr/>
        </p:nvSpPr>
        <p:spPr>
          <a:xfrm>
            <a:off x="8299142" y="3406210"/>
            <a:ext cx="1201445" cy="66582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华文细黑" panose="02010600040101010101" pitchFamily="2" charset="-122"/>
                <a:ea typeface="华文细黑" panose="02010600040101010101" pitchFamily="2" charset="-122"/>
              </a:rPr>
              <a:t>输出结果</a:t>
            </a:r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8A0B4C2C-FED7-473B-8773-66AC58280D53}"/>
              </a:ext>
            </a:extLst>
          </p:cNvPr>
          <p:cNvCxnSpPr>
            <a:cxnSpLocks/>
            <a:stCxn id="8" idx="2"/>
            <a:endCxn id="13" idx="0"/>
          </p:cNvCxnSpPr>
          <p:nvPr/>
        </p:nvCxnSpPr>
        <p:spPr>
          <a:xfrm>
            <a:off x="8899865" y="2991549"/>
            <a:ext cx="0" cy="41466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00457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61D33189-1DBB-4739-9AFD-7862155240F3}"/>
              </a:ext>
            </a:extLst>
          </p:cNvPr>
          <p:cNvSpPr txBox="1"/>
          <p:nvPr/>
        </p:nvSpPr>
        <p:spPr>
          <a:xfrm>
            <a:off x="504548" y="245800"/>
            <a:ext cx="27875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标定流程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9346ACB-489E-4519-9413-2AD827006281}"/>
              </a:ext>
            </a:extLst>
          </p:cNvPr>
          <p:cNvSpPr txBox="1"/>
          <p:nvPr/>
        </p:nvSpPr>
        <p:spPr>
          <a:xfrm>
            <a:off x="504548" y="1003471"/>
            <a:ext cx="73059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目的</a:t>
            </a:r>
            <a:r>
              <a:rPr lang="zh-CN" altLang="en-US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：确定显微镜拍摄的图片的单位像素的实际长度</a:t>
            </a:r>
            <a:endParaRPr lang="en-US" altLang="zh-CN" sz="24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r>
              <a:rPr lang="en-US" altLang="zh-CN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	</a:t>
            </a:r>
            <a:r>
              <a:rPr lang="zh-CN" altLang="en-US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确定算法内部一些阈值参数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10DAD83-FAB7-4708-9A12-61094C4A5278}"/>
              </a:ext>
            </a:extLst>
          </p:cNvPr>
          <p:cNvSpPr txBox="1"/>
          <p:nvPr/>
        </p:nvSpPr>
        <p:spPr>
          <a:xfrm>
            <a:off x="504548" y="2010107"/>
            <a:ext cx="49247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获取单位像素实际长度具体流程：</a:t>
            </a:r>
            <a:endParaRPr lang="en-US" altLang="zh-CN" sz="24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A078FBBE-7926-4EF3-B4A9-51D8C8EBD967}"/>
              </a:ext>
            </a:extLst>
          </p:cNvPr>
          <p:cNvSpPr/>
          <p:nvPr/>
        </p:nvSpPr>
        <p:spPr>
          <a:xfrm>
            <a:off x="952499" y="2859566"/>
            <a:ext cx="1304925" cy="67627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华文细黑" panose="02010600040101010101" pitchFamily="2" charset="-122"/>
                <a:ea typeface="华文细黑" panose="02010600040101010101" pitchFamily="2" charset="-122"/>
              </a:rPr>
              <a:t>获取标定棋盘格</a:t>
            </a: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99C8CFAD-B2DA-400C-AC13-9B0CDE1C1E88}"/>
              </a:ext>
            </a:extLst>
          </p:cNvPr>
          <p:cNvSpPr/>
          <p:nvPr/>
        </p:nvSpPr>
        <p:spPr>
          <a:xfrm>
            <a:off x="666749" y="4095750"/>
            <a:ext cx="1876426" cy="67627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华文细黑" panose="02010600040101010101" pitchFamily="2" charset="-122"/>
                <a:ea typeface="华文细黑" panose="02010600040101010101" pitchFamily="2" charset="-122"/>
              </a:rPr>
              <a:t>将显示设备放至显微镜视野范围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A1A5B8F6-4E84-4E83-A252-59E51F654135}"/>
              </a:ext>
            </a:extLst>
          </p:cNvPr>
          <p:cNvSpPr/>
          <p:nvPr/>
        </p:nvSpPr>
        <p:spPr>
          <a:xfrm>
            <a:off x="723898" y="5331934"/>
            <a:ext cx="1762126" cy="67627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华文细黑" panose="02010600040101010101" pitchFamily="2" charset="-122"/>
                <a:ea typeface="华文细黑" panose="02010600040101010101" pitchFamily="2" charset="-122"/>
              </a:rPr>
              <a:t>调整显微镜工作高度</a:t>
            </a:r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C79B5D09-4EE9-4ADE-80A4-417B5D2316A9}"/>
              </a:ext>
            </a:extLst>
          </p:cNvPr>
          <p:cNvSpPr/>
          <p:nvPr/>
        </p:nvSpPr>
        <p:spPr>
          <a:xfrm>
            <a:off x="3400423" y="2809875"/>
            <a:ext cx="1762126" cy="67627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华文细黑" panose="02010600040101010101" pitchFamily="2" charset="-122"/>
                <a:ea typeface="华文细黑" panose="02010600040101010101" pitchFamily="2" charset="-122"/>
              </a:rPr>
              <a:t>拍摄清晰图像</a:t>
            </a:r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ECEA8775-E41B-4E2F-B9F0-27C18F566886}"/>
              </a:ext>
            </a:extLst>
          </p:cNvPr>
          <p:cNvSpPr/>
          <p:nvPr/>
        </p:nvSpPr>
        <p:spPr>
          <a:xfrm>
            <a:off x="3400423" y="4095749"/>
            <a:ext cx="1762126" cy="67627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华文细黑" panose="02010600040101010101" pitchFamily="2" charset="-122"/>
                <a:ea typeface="华文细黑" panose="02010600040101010101" pitchFamily="2" charset="-122"/>
              </a:rPr>
              <a:t>获取两个灯之间的像素数</a:t>
            </a:r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816206A1-61B3-486B-A8BF-4E33FC51737E}"/>
              </a:ext>
            </a:extLst>
          </p:cNvPr>
          <p:cNvSpPr/>
          <p:nvPr/>
        </p:nvSpPr>
        <p:spPr>
          <a:xfrm>
            <a:off x="3333747" y="5381623"/>
            <a:ext cx="1895478" cy="847727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华文细黑" panose="02010600040101010101" pitchFamily="2" charset="-122"/>
                <a:ea typeface="华文细黑" panose="02010600040101010101" pitchFamily="2" charset="-122"/>
              </a:rPr>
              <a:t>根据手机像素密度计算显微镜单位像素实际长度</a:t>
            </a:r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E98F4AC0-5EB1-4255-80AE-04316423BED4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>
            <a:off x="1604962" y="3535841"/>
            <a:ext cx="0" cy="55990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F7E257C4-7B0E-4383-B1C8-F69B1B8684EB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 flipH="1">
            <a:off x="1604961" y="4772025"/>
            <a:ext cx="1" cy="55990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41101F05-7665-4427-84ED-BB04843FCAC1}"/>
              </a:ext>
            </a:extLst>
          </p:cNvPr>
          <p:cNvCxnSpPr>
            <a:cxnSpLocks/>
            <a:stCxn id="10" idx="2"/>
            <a:endCxn id="11" idx="0"/>
          </p:cNvCxnSpPr>
          <p:nvPr/>
        </p:nvCxnSpPr>
        <p:spPr>
          <a:xfrm>
            <a:off x="4281486" y="3486150"/>
            <a:ext cx="0" cy="60959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339A3FC7-6441-454F-8663-B2D71B508337}"/>
              </a:ext>
            </a:extLst>
          </p:cNvPr>
          <p:cNvCxnSpPr>
            <a:cxnSpLocks/>
            <a:stCxn id="11" idx="2"/>
            <a:endCxn id="12" idx="0"/>
          </p:cNvCxnSpPr>
          <p:nvPr/>
        </p:nvCxnSpPr>
        <p:spPr>
          <a:xfrm>
            <a:off x="4281486" y="4772024"/>
            <a:ext cx="0" cy="60959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连接符: 肘形 27">
            <a:extLst>
              <a:ext uri="{FF2B5EF4-FFF2-40B4-BE49-F238E27FC236}">
                <a16:creationId xmlns:a16="http://schemas.microsoft.com/office/drawing/2014/main" id="{454ADC2D-EA59-4721-AE87-384DFD465EF2}"/>
              </a:ext>
            </a:extLst>
          </p:cNvPr>
          <p:cNvCxnSpPr>
            <a:stCxn id="9" idx="2"/>
            <a:endCxn id="10" idx="0"/>
          </p:cNvCxnSpPr>
          <p:nvPr/>
        </p:nvCxnSpPr>
        <p:spPr>
          <a:xfrm rot="5400000" flipH="1" flipV="1">
            <a:off x="1344056" y="3070779"/>
            <a:ext cx="3198334" cy="2676525"/>
          </a:xfrm>
          <a:prstGeom prst="bentConnector5">
            <a:avLst>
              <a:gd name="adj1" fmla="val -7147"/>
              <a:gd name="adj2" fmla="val 50000"/>
              <a:gd name="adj3" fmla="val 107147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30" name="图片 29">
            <a:extLst>
              <a:ext uri="{FF2B5EF4-FFF2-40B4-BE49-F238E27FC236}">
                <a16:creationId xmlns:a16="http://schemas.microsoft.com/office/drawing/2014/main" id="{4CE94F77-311F-4929-9D58-70CFAFE3BF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2419" y="2057731"/>
            <a:ext cx="5455033" cy="4364027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F7FB9B0F-6B9D-4168-9638-00552BE0ECF1}"/>
              </a:ext>
            </a:extLst>
          </p:cNvPr>
          <p:cNvSpPr txBox="1"/>
          <p:nvPr/>
        </p:nvSpPr>
        <p:spPr>
          <a:xfrm>
            <a:off x="8420469" y="818804"/>
            <a:ext cx="32669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相机标定结果：</a:t>
            </a:r>
            <a:endParaRPr lang="en-US" altLang="zh-CN" sz="2400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r>
              <a:rPr lang="zh-CN" altLang="en-US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显微镜一个像素长度：</a:t>
            </a:r>
            <a:endParaRPr lang="en-US" altLang="zh-CN" sz="24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r>
              <a:rPr lang="en-US" altLang="zh-CN" sz="2400" dirty="0">
                <a:solidFill>
                  <a:srgbClr val="FF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0.004860313815mm</a:t>
            </a:r>
            <a:endParaRPr lang="zh-CN" altLang="en-US" sz="2400" dirty="0">
              <a:solidFill>
                <a:srgbClr val="FF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764450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08EE820B-DDCD-4D80-B1B1-FE411A03C6B4}"/>
              </a:ext>
            </a:extLst>
          </p:cNvPr>
          <p:cNvSpPr txBox="1"/>
          <p:nvPr/>
        </p:nvSpPr>
        <p:spPr>
          <a:xfrm>
            <a:off x="504548" y="245800"/>
            <a:ext cx="27875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标定流程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D80B468-6266-4E23-BEBE-3B989E14EDE7}"/>
              </a:ext>
            </a:extLst>
          </p:cNvPr>
          <p:cNvSpPr txBox="1"/>
          <p:nvPr/>
        </p:nvSpPr>
        <p:spPr>
          <a:xfrm>
            <a:off x="590550" y="1552575"/>
            <a:ext cx="4648200" cy="1687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算法内部阈值参数</a:t>
            </a:r>
            <a:r>
              <a:rPr lang="zh-CN" altLang="en-US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：</a:t>
            </a:r>
            <a:endParaRPr lang="en-US" altLang="zh-CN" sz="24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图像二值化阈值</a:t>
            </a:r>
            <a:endParaRPr lang="en-US" altLang="zh-CN" sz="24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小孔直径范围</a:t>
            </a:r>
            <a:endParaRPr lang="en-US" altLang="zh-CN" sz="24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F4865678-6352-4237-95F3-9880E58361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0992" y="307848"/>
            <a:ext cx="2977608" cy="2382086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3D17FA14-8BA0-4D62-B6CB-94B1B1E8B3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6503" y="307848"/>
            <a:ext cx="2977608" cy="2382086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94BD7504-86B5-45CC-BD8C-7A67BCDDFB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0992" y="3239575"/>
            <a:ext cx="2977609" cy="2382087"/>
          </a:xfrm>
          <a:prstGeom prst="rect">
            <a:avLst/>
          </a:prstGeom>
        </p:spPr>
      </p:pic>
      <p:grpSp>
        <p:nvGrpSpPr>
          <p:cNvPr id="14" name="组合 13">
            <a:extLst>
              <a:ext uri="{FF2B5EF4-FFF2-40B4-BE49-F238E27FC236}">
                <a16:creationId xmlns:a16="http://schemas.microsoft.com/office/drawing/2014/main" id="{088A66BB-A0AC-42DA-B6D3-C675FBFB1AFB}"/>
              </a:ext>
            </a:extLst>
          </p:cNvPr>
          <p:cNvGrpSpPr/>
          <p:nvPr/>
        </p:nvGrpSpPr>
        <p:grpSpPr>
          <a:xfrm>
            <a:off x="7896503" y="3239575"/>
            <a:ext cx="2977608" cy="2382086"/>
            <a:chOff x="7896503" y="3239575"/>
            <a:chExt cx="2977608" cy="2382086"/>
          </a:xfrm>
        </p:grpSpPr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A2C07851-BC1E-4E66-96DF-7CBC4666982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96503" y="3239575"/>
              <a:ext cx="2977608" cy="2382086"/>
            </a:xfrm>
            <a:prstGeom prst="rect">
              <a:avLst/>
            </a:prstGeom>
          </p:spPr>
        </p:pic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323B440C-5D8E-475C-9375-0DB394378CBA}"/>
                </a:ext>
              </a:extLst>
            </p:cNvPr>
            <p:cNvSpPr/>
            <p:nvPr/>
          </p:nvSpPr>
          <p:spPr>
            <a:xfrm>
              <a:off x="8446294" y="3726656"/>
              <a:ext cx="1676400" cy="1669257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977339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24A48315-6BEE-4CAE-BDB4-9152F591060E}"/>
              </a:ext>
            </a:extLst>
          </p:cNvPr>
          <p:cNvSpPr txBox="1"/>
          <p:nvPr/>
        </p:nvSpPr>
        <p:spPr>
          <a:xfrm>
            <a:off x="504548" y="245800"/>
            <a:ext cx="27875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测量流程</a:t>
            </a:r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7BEED41E-3318-4F30-8C7A-DBF8438E2779}"/>
              </a:ext>
            </a:extLst>
          </p:cNvPr>
          <p:cNvSpPr/>
          <p:nvPr/>
        </p:nvSpPr>
        <p:spPr>
          <a:xfrm>
            <a:off x="953608" y="1186602"/>
            <a:ext cx="1790701" cy="67627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华文细黑" panose="02010600040101010101" pitchFamily="2" charset="-122"/>
                <a:ea typeface="华文细黑" panose="02010600040101010101" pitchFamily="2" charset="-122"/>
              </a:rPr>
              <a:t>将待测量小孔放至显微镜下</a:t>
            </a: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2D2D5CDC-E0FC-429E-96CB-647B4F2097CE}"/>
              </a:ext>
            </a:extLst>
          </p:cNvPr>
          <p:cNvSpPr/>
          <p:nvPr/>
        </p:nvSpPr>
        <p:spPr>
          <a:xfrm>
            <a:off x="953607" y="2456109"/>
            <a:ext cx="1790701" cy="67627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华文细黑" panose="02010600040101010101" pitchFamily="2" charset="-122"/>
                <a:ea typeface="华文细黑" panose="02010600040101010101" pitchFamily="2" charset="-122"/>
              </a:rPr>
              <a:t>保持放大倍数不变</a:t>
            </a: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62AC35EC-9DF8-4E0F-A465-3A70AAB4DDFC}"/>
              </a:ext>
            </a:extLst>
          </p:cNvPr>
          <p:cNvSpPr/>
          <p:nvPr/>
        </p:nvSpPr>
        <p:spPr>
          <a:xfrm>
            <a:off x="953606" y="3725616"/>
            <a:ext cx="1790701" cy="67627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华文细黑" panose="02010600040101010101" pitchFamily="2" charset="-122"/>
                <a:ea typeface="华文细黑" panose="02010600040101010101" pitchFamily="2" charset="-122"/>
              </a:rPr>
              <a:t>调整高度至物像清晰</a:t>
            </a: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B7691CA2-EBBA-43BB-926E-240008B36D99}"/>
              </a:ext>
            </a:extLst>
          </p:cNvPr>
          <p:cNvSpPr/>
          <p:nvPr/>
        </p:nvSpPr>
        <p:spPr>
          <a:xfrm>
            <a:off x="953605" y="4995123"/>
            <a:ext cx="1790701" cy="67627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华文细黑" panose="02010600040101010101" pitchFamily="2" charset="-122"/>
                <a:ea typeface="华文细黑" panose="02010600040101010101" pitchFamily="2" charset="-122"/>
              </a:rPr>
              <a:t>拍摄多张照片</a:t>
            </a: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1855DEAB-F77E-4D63-BA7E-200B52236BA2}"/>
              </a:ext>
            </a:extLst>
          </p:cNvPr>
          <p:cNvSpPr/>
          <p:nvPr/>
        </p:nvSpPr>
        <p:spPr>
          <a:xfrm>
            <a:off x="3657229" y="1186602"/>
            <a:ext cx="1790701" cy="67627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华文细黑" panose="02010600040101010101" pitchFamily="2" charset="-122"/>
                <a:ea typeface="华文细黑" panose="02010600040101010101" pitchFamily="2" charset="-122"/>
              </a:rPr>
              <a:t>运行程序进行测量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E1689E0F-70F6-463F-A956-D1D941B0E77B}"/>
              </a:ext>
            </a:extLst>
          </p:cNvPr>
          <p:cNvSpPr/>
          <p:nvPr/>
        </p:nvSpPr>
        <p:spPr>
          <a:xfrm>
            <a:off x="3657228" y="2456109"/>
            <a:ext cx="1790701" cy="67627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华文细黑" panose="02010600040101010101" pitchFamily="2" charset="-122"/>
                <a:ea typeface="华文细黑" panose="02010600040101010101" pitchFamily="2" charset="-122"/>
              </a:rPr>
              <a:t>得到测量结果</a:t>
            </a:r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CC717376-DB67-4BD3-BC3E-D9A5F4BDD51A}"/>
              </a:ext>
            </a:extLst>
          </p:cNvPr>
          <p:cNvCxnSpPr>
            <a:cxnSpLocks/>
            <a:stCxn id="3" idx="2"/>
            <a:endCxn id="5" idx="0"/>
          </p:cNvCxnSpPr>
          <p:nvPr/>
        </p:nvCxnSpPr>
        <p:spPr>
          <a:xfrm flipH="1">
            <a:off x="1848958" y="1862877"/>
            <a:ext cx="1" cy="59323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200DCBCB-C315-4D1F-A112-DC1AE354958A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 flipH="1">
            <a:off x="1848957" y="3132384"/>
            <a:ext cx="1" cy="59323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90C43AEC-DAA6-4B88-815B-0E2DE61E54B3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 flipH="1">
            <a:off x="1848956" y="4401891"/>
            <a:ext cx="1" cy="59323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连接符: 肘形 17">
            <a:extLst>
              <a:ext uri="{FF2B5EF4-FFF2-40B4-BE49-F238E27FC236}">
                <a16:creationId xmlns:a16="http://schemas.microsoft.com/office/drawing/2014/main" id="{E5C86225-6C06-4F81-9B4A-31240A963E1B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 rot="5400000" flipH="1" flipV="1">
            <a:off x="958370" y="2077188"/>
            <a:ext cx="4484796" cy="2703624"/>
          </a:xfrm>
          <a:prstGeom prst="bentConnector5">
            <a:avLst>
              <a:gd name="adj1" fmla="val -5097"/>
              <a:gd name="adj2" fmla="val 50000"/>
              <a:gd name="adj3" fmla="val 105097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85DEAADD-F67C-4FCF-A03C-8F3416091FDD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 flipH="1">
            <a:off x="4552579" y="1862877"/>
            <a:ext cx="1" cy="59323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1" name="图片 10">
            <a:extLst>
              <a:ext uri="{FF2B5EF4-FFF2-40B4-BE49-F238E27FC236}">
                <a16:creationId xmlns:a16="http://schemas.microsoft.com/office/drawing/2014/main" id="{15E26BDD-E151-4E58-BFF7-E761175E9C1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56" r="23823"/>
          <a:stretch/>
        </p:blipFill>
        <p:spPr>
          <a:xfrm>
            <a:off x="5838524" y="40131"/>
            <a:ext cx="2557531" cy="2292942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9C7E9912-8F41-4A06-930B-0E6F7BA1DBE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979"/>
          <a:stretch/>
        </p:blipFill>
        <p:spPr>
          <a:xfrm>
            <a:off x="5838524" y="2435348"/>
            <a:ext cx="2665338" cy="3897466"/>
          </a:xfrm>
          <a:prstGeom prst="rect">
            <a:avLst/>
          </a:prstGeom>
        </p:spPr>
      </p:pic>
      <p:grpSp>
        <p:nvGrpSpPr>
          <p:cNvPr id="20" name="组合 19">
            <a:extLst>
              <a:ext uri="{FF2B5EF4-FFF2-40B4-BE49-F238E27FC236}">
                <a16:creationId xmlns:a16="http://schemas.microsoft.com/office/drawing/2014/main" id="{5F0914F8-1CEF-4CEA-A55B-A0A3E6C0E1FF}"/>
              </a:ext>
            </a:extLst>
          </p:cNvPr>
          <p:cNvGrpSpPr/>
          <p:nvPr/>
        </p:nvGrpSpPr>
        <p:grpSpPr>
          <a:xfrm>
            <a:off x="8629096" y="30045"/>
            <a:ext cx="2891391" cy="2313113"/>
            <a:chOff x="7896503" y="3239575"/>
            <a:chExt cx="2977608" cy="2382086"/>
          </a:xfrm>
        </p:grpSpPr>
        <p:pic>
          <p:nvPicPr>
            <p:cNvPr id="22" name="图片 21">
              <a:extLst>
                <a:ext uri="{FF2B5EF4-FFF2-40B4-BE49-F238E27FC236}">
                  <a16:creationId xmlns:a16="http://schemas.microsoft.com/office/drawing/2014/main" id="{B9F81B65-FFF4-4EAD-B238-316B3F14AF3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96503" y="3239575"/>
              <a:ext cx="2977608" cy="2382086"/>
            </a:xfrm>
            <a:prstGeom prst="rect">
              <a:avLst/>
            </a:prstGeom>
          </p:spPr>
        </p:pic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E50E8E23-FB09-4BFD-944C-08CE1E277ADA}"/>
                </a:ext>
              </a:extLst>
            </p:cNvPr>
            <p:cNvSpPr/>
            <p:nvPr/>
          </p:nvSpPr>
          <p:spPr>
            <a:xfrm>
              <a:off x="8446294" y="3726656"/>
              <a:ext cx="1676400" cy="1669257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</a:endParaRPr>
            </a:p>
          </p:txBody>
        </p:sp>
      </p:grpSp>
      <p:pic>
        <p:nvPicPr>
          <p:cNvPr id="24" name="图片 23">
            <a:extLst>
              <a:ext uri="{FF2B5EF4-FFF2-40B4-BE49-F238E27FC236}">
                <a16:creationId xmlns:a16="http://schemas.microsoft.com/office/drawing/2014/main" id="{8B767290-D6BF-4C0C-B01A-6CE2E799ADD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944"/>
          <a:stretch/>
        </p:blipFill>
        <p:spPr>
          <a:xfrm>
            <a:off x="8988743" y="2435347"/>
            <a:ext cx="2398580" cy="3897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0054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D9D3C72-A4D7-4D1E-88EE-73CF7BDEC300}"/>
              </a:ext>
            </a:extLst>
          </p:cNvPr>
          <p:cNvSpPr txBox="1"/>
          <p:nvPr/>
        </p:nvSpPr>
        <p:spPr>
          <a:xfrm>
            <a:off x="504548" y="245800"/>
            <a:ext cx="33217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测试结果及精度</a:t>
            </a: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9127807D-62F4-48CC-832D-888D03AB60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9776412"/>
              </p:ext>
            </p:extLst>
          </p:nvPr>
        </p:nvGraphicFramePr>
        <p:xfrm>
          <a:off x="310719" y="830575"/>
          <a:ext cx="7812348" cy="596074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36342">
                  <a:extLst>
                    <a:ext uri="{9D8B030D-6E8A-4147-A177-3AD203B41FA5}">
                      <a16:colId xmlns:a16="http://schemas.microsoft.com/office/drawing/2014/main" val="2033010980"/>
                    </a:ext>
                  </a:extLst>
                </a:gridCol>
                <a:gridCol w="1136342">
                  <a:extLst>
                    <a:ext uri="{9D8B030D-6E8A-4147-A177-3AD203B41FA5}">
                      <a16:colId xmlns:a16="http://schemas.microsoft.com/office/drawing/2014/main" val="2980251800"/>
                    </a:ext>
                  </a:extLst>
                </a:gridCol>
                <a:gridCol w="1941250">
                  <a:extLst>
                    <a:ext uri="{9D8B030D-6E8A-4147-A177-3AD203B41FA5}">
                      <a16:colId xmlns:a16="http://schemas.microsoft.com/office/drawing/2014/main" val="3558045460"/>
                    </a:ext>
                  </a:extLst>
                </a:gridCol>
                <a:gridCol w="2462072">
                  <a:extLst>
                    <a:ext uri="{9D8B030D-6E8A-4147-A177-3AD203B41FA5}">
                      <a16:colId xmlns:a16="http://schemas.microsoft.com/office/drawing/2014/main" val="2205226535"/>
                    </a:ext>
                  </a:extLst>
                </a:gridCol>
                <a:gridCol w="1136342">
                  <a:extLst>
                    <a:ext uri="{9D8B030D-6E8A-4147-A177-3AD203B41FA5}">
                      <a16:colId xmlns:a16="http://schemas.microsoft.com/office/drawing/2014/main" val="3920625044"/>
                    </a:ext>
                  </a:extLst>
                </a:gridCol>
              </a:tblGrid>
              <a:tr h="27394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800" u="none" strike="noStrike">
                          <a:effectLst/>
                        </a:rPr>
                        <a:t>小孔</a:t>
                      </a:r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800" u="none" strike="noStrike">
                          <a:effectLst/>
                        </a:rPr>
                        <a:t>次数</a:t>
                      </a:r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800" u="none" strike="noStrike">
                          <a:effectLst/>
                        </a:rPr>
                        <a:t>算法测量值</a:t>
                      </a:r>
                      <a:r>
                        <a:rPr lang="en-US" altLang="zh-CN" sz="1800" u="none" strike="noStrike">
                          <a:effectLst/>
                        </a:rPr>
                        <a:t>/</a:t>
                      </a:r>
                      <a:r>
                        <a:rPr lang="en-US" sz="1800" u="none" strike="noStrike">
                          <a:effectLst/>
                        </a:rPr>
                        <a:t>mm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800" u="none" strike="noStrike">
                          <a:effectLst/>
                        </a:rPr>
                        <a:t>软件人工测量值</a:t>
                      </a:r>
                      <a:r>
                        <a:rPr lang="en-US" altLang="zh-CN" sz="1800" u="none" strike="noStrike">
                          <a:effectLst/>
                        </a:rPr>
                        <a:t>/mm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800" u="none" strike="noStrike">
                          <a:effectLst/>
                        </a:rPr>
                        <a:t>误差</a:t>
                      </a:r>
                      <a:r>
                        <a:rPr lang="en-US" altLang="zh-CN" sz="1800" u="none" strike="noStrike">
                          <a:effectLst/>
                        </a:rPr>
                        <a:t>/</a:t>
                      </a:r>
                      <a:r>
                        <a:rPr lang="en-US" sz="1800" u="none" strike="noStrike">
                          <a:effectLst/>
                        </a:rPr>
                        <a:t>mm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22604372"/>
                  </a:ext>
                </a:extLst>
              </a:tr>
              <a:tr h="273940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26--1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1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3.50625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 dirty="0">
                          <a:effectLst/>
                        </a:rPr>
                        <a:t>3.498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0.00825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181559575"/>
                  </a:ext>
                </a:extLst>
              </a:tr>
              <a:tr h="27394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2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3.50776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0.00976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8931633"/>
                  </a:ext>
                </a:extLst>
              </a:tr>
              <a:tr h="27394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3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3.5032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0.0052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6842381"/>
                  </a:ext>
                </a:extLst>
              </a:tr>
              <a:tr h="27394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4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3.50513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0.00713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11526585"/>
                  </a:ext>
                </a:extLst>
              </a:tr>
              <a:tr h="27394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5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3.50462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0.00662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948814583"/>
                  </a:ext>
                </a:extLst>
              </a:tr>
              <a:tr h="273940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zh-CN" altLang="en-US" sz="1800" u="none" strike="noStrike">
                          <a:effectLst/>
                        </a:rPr>
                        <a:t> </a:t>
                      </a:r>
                      <a:r>
                        <a:rPr lang="en-US" altLang="zh-CN" sz="1800" u="none" strike="noStrike">
                          <a:effectLst/>
                        </a:rPr>
                        <a:t>26--2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1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3.50623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3.506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0.00023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84086074"/>
                  </a:ext>
                </a:extLst>
              </a:tr>
              <a:tr h="27394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2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3.51041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0.00441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81192193"/>
                  </a:ext>
                </a:extLst>
              </a:tr>
              <a:tr h="27394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3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3.51251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0.00651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64310024"/>
                  </a:ext>
                </a:extLst>
              </a:tr>
              <a:tr h="27394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4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3.51154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0.00554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51719132"/>
                  </a:ext>
                </a:extLst>
              </a:tr>
              <a:tr h="27394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5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3.50921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0.00321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85588815"/>
                  </a:ext>
                </a:extLst>
              </a:tr>
              <a:tr h="273940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89--1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1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4.31201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4.3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0.01201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13963507"/>
                  </a:ext>
                </a:extLst>
              </a:tr>
              <a:tr h="27394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2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4.31593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0.01593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0107830"/>
                  </a:ext>
                </a:extLst>
              </a:tr>
              <a:tr h="27394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3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4.31794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 dirty="0">
                          <a:effectLst/>
                        </a:rPr>
                        <a:t>0.01794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49011900"/>
                  </a:ext>
                </a:extLst>
              </a:tr>
              <a:tr h="27394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4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4.32509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0.02509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157164805"/>
                  </a:ext>
                </a:extLst>
              </a:tr>
              <a:tr h="27394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5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4.31283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0.01283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22409722"/>
                  </a:ext>
                </a:extLst>
              </a:tr>
              <a:tr h="273940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92--1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1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4.66503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4.652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0.01303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96947715"/>
                  </a:ext>
                </a:extLst>
              </a:tr>
              <a:tr h="27394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2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4.66631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0.01431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663063114"/>
                  </a:ext>
                </a:extLst>
              </a:tr>
              <a:tr h="27394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3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4.66638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0.01438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10590917"/>
                  </a:ext>
                </a:extLst>
              </a:tr>
              <a:tr h="27394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4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4.65753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0.00553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23108042"/>
                  </a:ext>
                </a:extLst>
              </a:tr>
              <a:tr h="27394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5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4.65619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 dirty="0">
                          <a:effectLst/>
                        </a:rPr>
                        <a:t>0.00419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76932611"/>
                  </a:ext>
                </a:extLst>
              </a:tr>
            </a:tbl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08733DA7-D6C2-44AD-8039-323991DE2A84}"/>
              </a:ext>
            </a:extLst>
          </p:cNvPr>
          <p:cNvSpPr txBox="1"/>
          <p:nvPr/>
        </p:nvSpPr>
        <p:spPr>
          <a:xfrm>
            <a:off x="8309499" y="923278"/>
            <a:ext cx="3648723" cy="28060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/>
              <a:t>测试结果</a:t>
            </a:r>
            <a:r>
              <a:rPr lang="zh-CN" altLang="en-US" sz="2400" dirty="0"/>
              <a:t>：</a:t>
            </a:r>
            <a:endParaRPr lang="en-US" altLang="zh-CN" sz="2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/>
              <a:t>较光滑屏幕误差不超过</a:t>
            </a:r>
            <a:r>
              <a:rPr lang="en-US" altLang="zh-CN" sz="2400" dirty="0">
                <a:solidFill>
                  <a:srgbClr val="FF0000"/>
                </a:solidFill>
              </a:rPr>
              <a:t>0.01mm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/>
              <a:t>较粗糙平面误差不超过</a:t>
            </a:r>
            <a:r>
              <a:rPr lang="en-US" altLang="zh-CN" sz="2400" dirty="0">
                <a:solidFill>
                  <a:srgbClr val="FF0000"/>
                </a:solidFill>
              </a:rPr>
              <a:t>0.03mm</a:t>
            </a:r>
            <a:endParaRPr lang="zh-CN" alt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45336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24CBB24E-C456-4C09-8B25-DD2643E28A88}"/>
              </a:ext>
            </a:extLst>
          </p:cNvPr>
          <p:cNvSpPr txBox="1"/>
          <p:nvPr/>
        </p:nvSpPr>
        <p:spPr>
          <a:xfrm>
            <a:off x="3574742" y="3136613"/>
            <a:ext cx="50425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Q&amp;A</a:t>
            </a:r>
            <a:endParaRPr lang="zh-CN" alt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52377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327</TotalTime>
  <Words>295</Words>
  <Application>Microsoft Office PowerPoint</Application>
  <PresentationFormat>宽屏</PresentationFormat>
  <Paragraphs>118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5" baseType="lpstr">
      <vt:lpstr>等线</vt:lpstr>
      <vt:lpstr>等线 Light</vt:lpstr>
      <vt:lpstr>华文细黑</vt:lpstr>
      <vt:lpstr>微软雅黑</vt:lpstr>
      <vt:lpstr>Arial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278238975@qq.com</dc:creator>
  <cp:lastModifiedBy>278238975@qq.com</cp:lastModifiedBy>
  <cp:revision>26</cp:revision>
  <dcterms:created xsi:type="dcterms:W3CDTF">2020-08-21T08:06:32Z</dcterms:created>
  <dcterms:modified xsi:type="dcterms:W3CDTF">2020-08-24T06:54:47Z</dcterms:modified>
</cp:coreProperties>
</file>

<file path=docProps/thumbnail.jpeg>
</file>